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9ed10b322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19ed10b322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19ed10b322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19ed10b322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19ed10b322_0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19ed10b322_0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19ed10b322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19ed10b322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19ed10b322_0_7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19ed10b322_0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19ed10b322_0_7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19ed10b322_0_7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19ed10b322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19ed10b322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19ed10b322_0_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19ed10b322_0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19ed10b322_0_7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19ed10b322_0_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19ed10b322_0_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19ed10b322_0_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9ed10b32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19ed10b32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9ed10b322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19ed10b32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9ed10b32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9ed10b32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19ed10b322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19ed10b322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ad0e8ed1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ad0e8ed1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19ed10b322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19ed10b322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9ed10b322_0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19ed10b322_0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9ed10b322_0_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9ed10b322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EFEFE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381000" y="302675"/>
            <a:ext cx="6371100" cy="12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6150"/>
              <a:buFont typeface="Raleway"/>
              <a:buNone/>
            </a:pPr>
            <a:r>
              <a:rPr b="1" i="0" lang="en" sz="35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Image Captioning: </a:t>
            </a:r>
            <a:endParaRPr b="1" i="0" sz="3550" u="none" cap="none" strike="noStrike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6150"/>
              <a:buFont typeface="Raleway"/>
              <a:buNone/>
            </a:pPr>
            <a:r>
              <a:rPr b="1" i="0" lang="en" sz="210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Text Generation from Image using Deep Learning</a:t>
            </a:r>
            <a:endParaRPr b="1" i="0" sz="2100" u="none" cap="none" strike="noStrike">
              <a:solidFill>
                <a:srgbClr val="A1E8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389575" y="1732550"/>
            <a:ext cx="6616500" cy="30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1E8D9"/>
              </a:buClr>
              <a:buSzPts val="3600"/>
              <a:buFont typeface="Calibri"/>
              <a:buNone/>
            </a:pPr>
            <a:r>
              <a:rPr b="1" i="0" lang="en" sz="23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Project Supervisor:</a:t>
            </a:r>
            <a:r>
              <a:rPr b="0" i="0" lang="en" sz="23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 D</a:t>
            </a:r>
            <a:r>
              <a:rPr lang="en" sz="23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r.</a:t>
            </a:r>
            <a:r>
              <a:rPr b="0" i="0" lang="en" sz="23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 Kunj Bihari meena</a:t>
            </a:r>
            <a:endParaRPr b="0" i="0" sz="23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1E8D9"/>
              </a:buClr>
              <a:buSzPts val="3600"/>
              <a:buFont typeface="Calibri"/>
              <a:buNone/>
            </a:pPr>
            <a:r>
              <a:rPr b="1" i="0" lang="en" sz="23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Team no:</a:t>
            </a:r>
            <a:r>
              <a:rPr b="0" i="0" lang="en" sz="23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 105</a:t>
            </a:r>
            <a:endParaRPr b="0" i="0" sz="23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79166"/>
              </a:lnSpc>
              <a:spcBef>
                <a:spcPts val="0"/>
              </a:spcBef>
              <a:spcAft>
                <a:spcPts val="0"/>
              </a:spcAft>
              <a:buClr>
                <a:srgbClr val="A1E8D9"/>
              </a:buClr>
              <a:buSzPts val="36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79166"/>
              </a:lnSpc>
              <a:spcBef>
                <a:spcPts val="0"/>
              </a:spcBef>
              <a:spcAft>
                <a:spcPts val="0"/>
              </a:spcAft>
              <a:buClr>
                <a:srgbClr val="A1E8D9"/>
              </a:buClr>
              <a:buSzPts val="3600"/>
              <a:buFont typeface="Calibri"/>
              <a:buNone/>
            </a:pPr>
            <a:r>
              <a:rPr b="1" i="0" lang="en" sz="23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Our Team Members:</a:t>
            </a:r>
            <a:endParaRPr b="1" i="0" sz="23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1E8D9"/>
              </a:buClr>
              <a:buSzPts val="3600"/>
              <a:buFont typeface="Calibri"/>
              <a:buNone/>
            </a:pPr>
            <a:r>
              <a:rPr b="0" i="0" lang="en" sz="23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Fanindra Saini(211b116)</a:t>
            </a:r>
            <a:endParaRPr b="0" i="0" sz="23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1E8D9"/>
              </a:buClr>
              <a:buSzPts val="3600"/>
              <a:buFont typeface="Calibri"/>
              <a:buNone/>
            </a:pPr>
            <a:r>
              <a:rPr b="0" i="0" lang="en" sz="23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Priyanshu (211b421)</a:t>
            </a:r>
            <a:endParaRPr b="0" i="0" sz="23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1E8D9"/>
              </a:buClr>
              <a:buSzPts val="3600"/>
              <a:buFont typeface="Calibri"/>
              <a:buNone/>
            </a:pPr>
            <a:r>
              <a:rPr b="0" i="0" lang="en" sz="23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Saurabh Kumar Singh (211b423)</a:t>
            </a:r>
            <a:endParaRPr b="0" i="0" sz="23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A1E8D9"/>
              </a:buClr>
              <a:buSzPts val="1750"/>
              <a:buFont typeface="Calibri"/>
              <a:buNone/>
            </a:pPr>
            <a:r>
              <a:t/>
            </a:r>
            <a:endParaRPr b="0" i="0" sz="45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2075" y="2029400"/>
            <a:ext cx="3281000" cy="2183925"/>
          </a:xfrm>
          <a:prstGeom prst="rect">
            <a:avLst/>
          </a:prstGeom>
          <a:noFill/>
          <a:ln>
            <a:noFill/>
          </a:ln>
          <a:effectLst>
            <a:outerShdw blurRad="485775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Encoder</a:t>
            </a: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1972775" y="1422425"/>
            <a:ext cx="1504200" cy="18657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Pretraind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Architectures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(VGG16, DenseNet, ResNet50,etc)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472175" y="1998850"/>
            <a:ext cx="755400" cy="637500"/>
          </a:xfrm>
          <a:prstGeom prst="snip1Rect">
            <a:avLst>
              <a:gd fmla="val 16667" name="adj"/>
            </a:avLst>
          </a:prstGeom>
          <a:solidFill>
            <a:srgbClr val="C7C7D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Image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4" name="Google Shape;174;p22"/>
          <p:cNvCxnSpPr>
            <a:stCxn id="173" idx="0"/>
          </p:cNvCxnSpPr>
          <p:nvPr/>
        </p:nvCxnSpPr>
        <p:spPr>
          <a:xfrm>
            <a:off x="1227575" y="2317600"/>
            <a:ext cx="745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" name="Google Shape;175;p22"/>
          <p:cNvSpPr/>
          <p:nvPr/>
        </p:nvSpPr>
        <p:spPr>
          <a:xfrm>
            <a:off x="5405500" y="1502550"/>
            <a:ext cx="1620000" cy="5124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Global Average Pooling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22"/>
          <p:cNvCxnSpPr>
            <a:endCxn id="175" idx="1"/>
          </p:cNvCxnSpPr>
          <p:nvPr/>
        </p:nvCxnSpPr>
        <p:spPr>
          <a:xfrm flipH="1" rot="10800000">
            <a:off x="3500500" y="1758750"/>
            <a:ext cx="19050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2"/>
          <p:cNvCxnSpPr/>
          <p:nvPr/>
        </p:nvCxnSpPr>
        <p:spPr>
          <a:xfrm flipH="1" rot="10800000">
            <a:off x="3500500" y="2975450"/>
            <a:ext cx="19050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22"/>
          <p:cNvSpPr txBox="1"/>
          <p:nvPr/>
        </p:nvSpPr>
        <p:spPr>
          <a:xfrm>
            <a:off x="3815800" y="1507800"/>
            <a:ext cx="1176000" cy="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without attention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3865000" y="2759850"/>
            <a:ext cx="1176000" cy="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with attention  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0" name="Google Shape;180;p22"/>
          <p:cNvCxnSpPr>
            <a:stCxn id="175" idx="3"/>
          </p:cNvCxnSpPr>
          <p:nvPr/>
        </p:nvCxnSpPr>
        <p:spPr>
          <a:xfrm>
            <a:off x="7025500" y="1758750"/>
            <a:ext cx="7326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" name="Google Shape;181;p22"/>
          <p:cNvSpPr txBox="1"/>
          <p:nvPr/>
        </p:nvSpPr>
        <p:spPr>
          <a:xfrm>
            <a:off x="7794400" y="1593300"/>
            <a:ext cx="1176000" cy="330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Global Features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2"/>
          <p:cNvSpPr txBox="1"/>
          <p:nvPr/>
        </p:nvSpPr>
        <p:spPr>
          <a:xfrm>
            <a:off x="5429025" y="2812550"/>
            <a:ext cx="1198500" cy="330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Spatial Features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3"/>
          <p:cNvSpPr/>
          <p:nvPr/>
        </p:nvSpPr>
        <p:spPr>
          <a:xfrm>
            <a:off x="1839900" y="1441975"/>
            <a:ext cx="1038000" cy="407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Dense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/>
          <p:nvPr/>
        </p:nvSpPr>
        <p:spPr>
          <a:xfrm>
            <a:off x="1787400" y="3871200"/>
            <a:ext cx="1319100" cy="4074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Embedding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/>
          <p:nvPr/>
        </p:nvSpPr>
        <p:spPr>
          <a:xfrm>
            <a:off x="2649300" y="3152500"/>
            <a:ext cx="1319100" cy="407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Concatenate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3"/>
          <p:cNvSpPr/>
          <p:nvPr/>
        </p:nvSpPr>
        <p:spPr>
          <a:xfrm>
            <a:off x="3436875" y="2197750"/>
            <a:ext cx="1319100" cy="6540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LSTM/GRU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23"/>
          <p:cNvSpPr/>
          <p:nvPr/>
        </p:nvSpPr>
        <p:spPr>
          <a:xfrm>
            <a:off x="4558100" y="1434125"/>
            <a:ext cx="819900" cy="407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23"/>
          <p:cNvSpPr/>
          <p:nvPr/>
        </p:nvSpPr>
        <p:spPr>
          <a:xfrm>
            <a:off x="5981000" y="2571750"/>
            <a:ext cx="1319100" cy="407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Output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23"/>
          <p:cNvSpPr/>
          <p:nvPr/>
        </p:nvSpPr>
        <p:spPr>
          <a:xfrm>
            <a:off x="364500" y="1441975"/>
            <a:ext cx="1141200" cy="4074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Img Feature Input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23"/>
          <p:cNvSpPr/>
          <p:nvPr/>
        </p:nvSpPr>
        <p:spPr>
          <a:xfrm>
            <a:off x="364500" y="3871200"/>
            <a:ext cx="1089000" cy="4074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Text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Input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6" name="Google Shape;196;p23"/>
          <p:cNvCxnSpPr>
            <a:stCxn id="195" idx="3"/>
            <a:endCxn id="189" idx="1"/>
          </p:cNvCxnSpPr>
          <p:nvPr/>
        </p:nvCxnSpPr>
        <p:spPr>
          <a:xfrm>
            <a:off x="1453500" y="4074900"/>
            <a:ext cx="33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23"/>
          <p:cNvCxnSpPr>
            <a:stCxn id="194" idx="3"/>
            <a:endCxn id="188" idx="1"/>
          </p:cNvCxnSpPr>
          <p:nvPr/>
        </p:nvCxnSpPr>
        <p:spPr>
          <a:xfrm>
            <a:off x="1505700" y="1645675"/>
            <a:ext cx="33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23"/>
          <p:cNvCxnSpPr>
            <a:stCxn id="188" idx="2"/>
            <a:endCxn id="190" idx="1"/>
          </p:cNvCxnSpPr>
          <p:nvPr/>
        </p:nvCxnSpPr>
        <p:spPr>
          <a:xfrm flipH="1" rot="-5400000">
            <a:off x="1750650" y="2457625"/>
            <a:ext cx="1506900" cy="290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3"/>
          <p:cNvCxnSpPr>
            <a:stCxn id="189" idx="3"/>
            <a:endCxn id="190" idx="2"/>
          </p:cNvCxnSpPr>
          <p:nvPr/>
        </p:nvCxnSpPr>
        <p:spPr>
          <a:xfrm flipH="1" rot="10800000">
            <a:off x="3106500" y="3559800"/>
            <a:ext cx="202500" cy="515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" name="Google Shape;200;p23"/>
          <p:cNvCxnSpPr>
            <a:stCxn id="190" idx="3"/>
            <a:endCxn id="191" idx="2"/>
          </p:cNvCxnSpPr>
          <p:nvPr/>
        </p:nvCxnSpPr>
        <p:spPr>
          <a:xfrm flipH="1" rot="10800000">
            <a:off x="3968400" y="2851600"/>
            <a:ext cx="128100" cy="504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23"/>
          <p:cNvCxnSpPr>
            <a:stCxn id="188" idx="3"/>
            <a:endCxn id="191" idx="1"/>
          </p:cNvCxnSpPr>
          <p:nvPr/>
        </p:nvCxnSpPr>
        <p:spPr>
          <a:xfrm>
            <a:off x="2877900" y="1645675"/>
            <a:ext cx="558900" cy="8790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23"/>
          <p:cNvCxnSpPr>
            <a:stCxn id="191" idx="3"/>
            <a:endCxn id="192" idx="2"/>
          </p:cNvCxnSpPr>
          <p:nvPr/>
        </p:nvCxnSpPr>
        <p:spPr>
          <a:xfrm flipH="1" rot="10800000">
            <a:off x="4755975" y="1841650"/>
            <a:ext cx="212100" cy="683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" name="Google Shape;203;p23"/>
          <p:cNvCxnSpPr>
            <a:stCxn id="188" idx="3"/>
            <a:endCxn id="192" idx="1"/>
          </p:cNvCxnSpPr>
          <p:nvPr/>
        </p:nvCxnSpPr>
        <p:spPr>
          <a:xfrm flipH="1" rot="10800000">
            <a:off x="2877900" y="1637875"/>
            <a:ext cx="16803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4" name="Google Shape;204;p23"/>
          <p:cNvSpPr/>
          <p:nvPr/>
        </p:nvSpPr>
        <p:spPr>
          <a:xfrm>
            <a:off x="6121550" y="1434125"/>
            <a:ext cx="1038000" cy="407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Dense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5" name="Google Shape;205;p23"/>
          <p:cNvCxnSpPr>
            <a:stCxn id="192" idx="3"/>
            <a:endCxn id="204" idx="1"/>
          </p:cNvCxnSpPr>
          <p:nvPr/>
        </p:nvCxnSpPr>
        <p:spPr>
          <a:xfrm>
            <a:off x="5378000" y="1637825"/>
            <a:ext cx="74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23"/>
          <p:cNvCxnSpPr>
            <a:stCxn id="204" idx="2"/>
            <a:endCxn id="193" idx="0"/>
          </p:cNvCxnSpPr>
          <p:nvPr/>
        </p:nvCxnSpPr>
        <p:spPr>
          <a:xfrm>
            <a:off x="6640550" y="1841525"/>
            <a:ext cx="0" cy="73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Faced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311700" y="1229875"/>
            <a:ext cx="8520600" cy="20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 preprocessing complexity.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large models on limited resources.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overfitting on small datasets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Limited Context Understanding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Performance</a:t>
            </a:r>
            <a:endParaRPr/>
          </a:p>
        </p:txBody>
      </p:sp>
      <p:sp>
        <p:nvSpPr>
          <p:cNvPr id="218" name="Google Shape;218;p25"/>
          <p:cNvSpPr txBox="1"/>
          <p:nvPr>
            <p:ph idx="1" type="body"/>
          </p:nvPr>
        </p:nvSpPr>
        <p:spPr>
          <a:xfrm>
            <a:off x="159300" y="1001275"/>
            <a:ext cx="4866300" cy="33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Quantitative Analysis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Bleu Score: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Evaluates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n-gram precision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measuring how much of the generated text overlaps with the reference text.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Rogue Score: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Evaluates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n-gram recall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focusing on how much of the reference text is captured by the generated text.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Qualitative Analysis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Visual-Text Alignment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Error Analysis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25"/>
          <p:cNvPicPr preferRelativeResize="0"/>
          <p:nvPr/>
        </p:nvPicPr>
        <p:blipFill rotWithShape="1">
          <a:blip r:embed="rId3">
            <a:alphaModFix/>
          </a:blip>
          <a:srcRect b="65083" l="0" r="41204" t="0"/>
          <a:stretch/>
        </p:blipFill>
        <p:spPr>
          <a:xfrm>
            <a:off x="5148950" y="989575"/>
            <a:ext cx="3774900" cy="142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5"/>
          <p:cNvPicPr preferRelativeResize="0"/>
          <p:nvPr/>
        </p:nvPicPr>
        <p:blipFill rotWithShape="1">
          <a:blip r:embed="rId4">
            <a:alphaModFix/>
          </a:blip>
          <a:srcRect b="68518" l="0" r="42919" t="0"/>
          <a:stretch/>
        </p:blipFill>
        <p:spPr>
          <a:xfrm>
            <a:off x="5025509" y="2974175"/>
            <a:ext cx="3943016" cy="135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5"/>
          <p:cNvSpPr txBox="1"/>
          <p:nvPr/>
        </p:nvSpPr>
        <p:spPr>
          <a:xfrm>
            <a:off x="5881075" y="2189650"/>
            <a:ext cx="2719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DenseNet and LSTM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25"/>
          <p:cNvSpPr txBox="1"/>
          <p:nvPr/>
        </p:nvSpPr>
        <p:spPr>
          <a:xfrm>
            <a:off x="6061075" y="4253375"/>
            <a:ext cx="2907300" cy="41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VGG16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and LSTM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title"/>
          </p:nvPr>
        </p:nvSpPr>
        <p:spPr>
          <a:xfrm>
            <a:off x="235500" y="105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Performance</a:t>
            </a:r>
            <a:endParaRPr/>
          </a:p>
        </p:txBody>
      </p:sp>
      <p:sp>
        <p:nvSpPr>
          <p:cNvPr id="228" name="Google Shape;228;p26"/>
          <p:cNvSpPr txBox="1"/>
          <p:nvPr/>
        </p:nvSpPr>
        <p:spPr>
          <a:xfrm>
            <a:off x="1980425" y="1294950"/>
            <a:ext cx="2719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DenseNet and LSTM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9" name="Google Shape;2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1275" y="391500"/>
            <a:ext cx="4154751" cy="238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6"/>
          <p:cNvPicPr preferRelativeResize="0"/>
          <p:nvPr/>
        </p:nvPicPr>
        <p:blipFill rotWithShape="1">
          <a:blip r:embed="rId4">
            <a:alphaModFix/>
          </a:blip>
          <a:srcRect b="4364" l="0" r="0" t="4510"/>
          <a:stretch/>
        </p:blipFill>
        <p:spPr>
          <a:xfrm>
            <a:off x="76200" y="2514600"/>
            <a:ext cx="3969524" cy="2155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6"/>
          <p:cNvSpPr txBox="1"/>
          <p:nvPr/>
        </p:nvSpPr>
        <p:spPr>
          <a:xfrm>
            <a:off x="3885425" y="3733350"/>
            <a:ext cx="2719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VGG16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and LSTM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 txBox="1"/>
          <p:nvPr>
            <p:ph type="title"/>
          </p:nvPr>
        </p:nvSpPr>
        <p:spPr>
          <a:xfrm>
            <a:off x="311700" y="410000"/>
            <a:ext cx="2275800" cy="12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Django Web Application</a:t>
            </a:r>
            <a:endParaRPr/>
          </a:p>
        </p:txBody>
      </p:sp>
      <p:pic>
        <p:nvPicPr>
          <p:cNvPr id="237" name="Google Shape;237;p27"/>
          <p:cNvPicPr preferRelativeResize="0"/>
          <p:nvPr/>
        </p:nvPicPr>
        <p:blipFill rotWithShape="1">
          <a:blip r:embed="rId3">
            <a:alphaModFix/>
          </a:blip>
          <a:srcRect b="27971" l="4747" r="5670" t="23566"/>
          <a:stretch/>
        </p:blipFill>
        <p:spPr>
          <a:xfrm>
            <a:off x="3255600" y="219425"/>
            <a:ext cx="4711900" cy="134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5600" y="1856550"/>
            <a:ext cx="4711901" cy="281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8"/>
          <p:cNvSpPr txBox="1"/>
          <p:nvPr>
            <p:ph idx="1" type="body"/>
          </p:nvPr>
        </p:nvSpPr>
        <p:spPr>
          <a:xfrm>
            <a:off x="265700" y="12233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Successfully implemented an Image Captioning model.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Observed the performance of d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ifferent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Encoder Decoder combinations.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Importance of large, diverse datasets.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Importance of Large computational Resources.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Attention-based methods improve visual-text alignment, enhancing caption relevance.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9"/>
          <p:cNvSpPr txBox="1"/>
          <p:nvPr>
            <p:ph idx="1" type="body"/>
          </p:nvPr>
        </p:nvSpPr>
        <p:spPr>
          <a:xfrm>
            <a:off x="311700" y="1229875"/>
            <a:ext cx="8520600" cy="22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Extend to video captioning.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Fine-tune on domain-specific datasets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Explore lightweight models for mobile  deployment.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Applications in image retrieval with Search engine.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Extend the system to support captions in multiple languages.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56" name="Google Shape;256;p30"/>
          <p:cNvSpPr txBox="1"/>
          <p:nvPr>
            <p:ph idx="1" type="body"/>
          </p:nvPr>
        </p:nvSpPr>
        <p:spPr>
          <a:xfrm>
            <a:off x="311700" y="1067675"/>
            <a:ext cx="8520600" cy="3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marR="0" rtl="0" algn="just">
              <a:lnSpc>
                <a:spcPct val="150000"/>
              </a:lnSpc>
              <a:spcBef>
                <a:spcPts val="1356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Times New Roman"/>
              <a:buAutoNum type="arabicPeriod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S. Sharma, D.Kar, and N. Gaur, ”Image captioning model using attention and object features to mimic human image understanding,” Journal of Big Data, vol. 9, no. 1, pp. 1-15, 2022[Online]. Available: [Accessed: Nov. 26, 2024]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Times New Roman"/>
              <a:buAutoNum type="arabicPeriod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Image Captioning,” Papers with Code. [Online]. Available: [Accessed: Nov. 26, 2024]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Times New Roman"/>
              <a:buAutoNum type="arabicPeriod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S. Ren, X. He, and Y. Wang, “Image Captioning Based on Deep Neural Networks,” ResearchGate, pp. 1-10, 2018. [Online]. Available: [Accessed: Nov. 26, 2024]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Times New Roman"/>
              <a:buAutoNum type="arabicPeriod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Y. Su, P. Wang, and C. Li, “Image Captioning: Transforming Objects into Words,” in Advances in Neural Information Processing Systems 32 (NeurIPS 2019), Vancouver, Canada, Dec. 2019,pp. 1-9.[Online]. Available:[Accessed: Nov. 26, 2024]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M. Puthran, “Image-Caption-Generator.” [Online]. Available: [Accessed: Nov. 22, 2024]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Q. Sh., “Flickr8K Image Captioning using CNNs+LSTMs.” [Online]. Available: [Accessed: Nov. 22, 2024]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>
            <p:ph type="title"/>
          </p:nvPr>
        </p:nvSpPr>
        <p:spPr>
          <a:xfrm>
            <a:off x="311700" y="1781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00"/>
              <a:t>Thank You</a:t>
            </a:r>
            <a:endParaRPr sz="3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2" name="Google Shape;9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9800"/>
            <a:ext cx="3272974" cy="51788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/>
          <p:nvPr/>
        </p:nvSpPr>
        <p:spPr>
          <a:xfrm>
            <a:off x="3649150" y="777598"/>
            <a:ext cx="47226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b="0" i="0" lang="en" sz="240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What is Image Captioning?</a:t>
            </a:r>
            <a:endParaRPr b="0" i="0" sz="2400" u="none" cap="none" strike="noStrike">
              <a:solidFill>
                <a:srgbClr val="A1E8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/>
          <p:nvPr/>
        </p:nvSpPr>
        <p:spPr>
          <a:xfrm>
            <a:off x="3541300" y="1326700"/>
            <a:ext cx="560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Generating textual descriptions for images using AI.</a:t>
            </a:r>
            <a:endParaRPr>
              <a:solidFill>
                <a:srgbClr val="3C393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Combines Computer Vision (CV) and Natural Language Processing (NLP).</a:t>
            </a:r>
            <a:endParaRPr>
              <a:solidFill>
                <a:srgbClr val="3C393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Applications in accessibility, search engines, and content generation.</a:t>
            </a:r>
            <a:endParaRPr>
              <a:solidFill>
                <a:srgbClr val="3C393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4"/>
          <p:cNvSpPr/>
          <p:nvPr/>
        </p:nvSpPr>
        <p:spPr>
          <a:xfrm>
            <a:off x="3541288" y="3208903"/>
            <a:ext cx="2306100" cy="1485900"/>
          </a:xfrm>
          <a:prstGeom prst="roundRect">
            <a:avLst>
              <a:gd fmla="val 3952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3688815" y="3353411"/>
            <a:ext cx="17844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b="1" i="0" lang="en" sz="18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Input: Image</a:t>
            </a:r>
            <a:endParaRPr b="1" i="0" sz="1800" u="none" cap="none" strike="noStrike">
              <a:solidFill>
                <a:srgbClr val="A1E8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3688815" y="3655710"/>
            <a:ext cx="2011200" cy="8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t/>
            </a:r>
            <a:endParaRPr b="0" i="0" sz="1750" u="none" cap="none" strike="noStrike">
              <a:solidFill>
                <a:srgbClr val="A1E8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6748329" y="3208903"/>
            <a:ext cx="2306100" cy="1485900"/>
          </a:xfrm>
          <a:prstGeom prst="roundRect">
            <a:avLst>
              <a:gd fmla="val 3952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6895856" y="3353411"/>
            <a:ext cx="17844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b="1" i="0" lang="en" sz="18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Output: Caption</a:t>
            </a:r>
            <a:endParaRPr b="1" i="0" sz="1800" u="none" cap="none" strike="noStrike">
              <a:solidFill>
                <a:srgbClr val="A1E8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6895855" y="3772964"/>
            <a:ext cx="20112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1E8D9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</a:rPr>
              <a:t>&lt;start&gt; A black dog and a spotted dog are fighting &lt;end&gt;</a:t>
            </a:r>
            <a:endParaRPr b="0" i="0" sz="12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212792" y="396598"/>
            <a:ext cx="3034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8816" y="3687776"/>
            <a:ext cx="1810211" cy="8601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 of the Project</a:t>
            </a:r>
            <a:endParaRPr sz="3600"/>
          </a:p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235500" y="1036250"/>
            <a:ext cx="6705600" cy="23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1948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Automate generation of accurate captions for images.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Study various approaches for image captioning.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Evaluate performance on different combinations of CNN and RNN Architectures.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Scope of the Project</a:t>
            </a:r>
            <a:endParaRPr b="1" sz="3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Accessibility for visually impaired individuals.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question answering: Image captioning can be used in visual question answering tasks.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Social media: Captions can add context and meaning to social media posts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Healthcare: Image captioning can generate detailed descriptions for medical images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Limitations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 dependency.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Limited Context Understanding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Bias in Training Data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Work/Project</a:t>
            </a:r>
            <a:endParaRPr/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311700" y="1229875"/>
            <a:ext cx="8520600" cy="25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COCO Dataset Benchmarks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in MS COCO Captioning Challenge.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Neural Image Caption Generator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Used CNN + LSTM.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Attention-based Models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Introduced to enhance visual-text alignment.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121" name="Google Shape;121;p17"/>
          <p:cNvPicPr preferRelativeResize="0"/>
          <p:nvPr/>
        </p:nvPicPr>
        <p:blipFill rotWithShape="1">
          <a:blip r:embed="rId3">
            <a:alphaModFix/>
          </a:blip>
          <a:srcRect b="22078" l="3431" r="5774" t="19139"/>
          <a:stretch/>
        </p:blipFill>
        <p:spPr>
          <a:xfrm>
            <a:off x="4449050" y="941600"/>
            <a:ext cx="4522076" cy="161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311700" y="1814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Attention Mechanisms</a:t>
            </a:r>
            <a:endParaRPr/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83100" y="772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Enhances the model's understanding of visual features while generating captions.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Aligns image regions with specific words during decoding.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Bahdanau Attention (2015)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Improves alignment between input (image features) </a:t>
            </a:r>
            <a:b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output (words in a caption).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525" y="1710575"/>
            <a:ext cx="3817975" cy="28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Hardware Requirements: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GPU-Enabled System: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NVIDIA RTX 3060 or higher.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Required for faster training of deep learning models, especially during feature extraction and caption generation.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Memory: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 GB RAM (minimum):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■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Recommended for handling large datasets like MS COCO.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■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Enables smooth preprocessing, training, and inference without bottlenecks.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Storage: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Minimum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500 GB disk space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5250" y="806000"/>
            <a:ext cx="1957000" cy="109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311700" y="315475"/>
            <a:ext cx="8520600" cy="4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Requirements: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Programming Language: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 3.x: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Versatile and widely used for deep learning frameworks.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Libraries and Frameworks: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TensorFlow/Keras: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building, training, and deploying the model.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NumPy: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Efficient numerical computations.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Matplotlib: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Visualization of results, such as loss curves and image captions.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Pillow: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image processing and transformations.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 Requirements: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MS COCO Dataset: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Large-scale dataset with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330K images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 captions per image.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Standard benchmark for image captioning tasks.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Flickr8k/Flickr30k Datasets: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Smaller datasets with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8,000 or 30,000 images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respectively.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Useful for quick experimentation and model evaluation.</a:t>
            </a:r>
            <a:endParaRPr/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3425" y="2833046"/>
            <a:ext cx="2626175" cy="81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9900" y="3703250"/>
            <a:ext cx="1604900" cy="56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1863" y="278513"/>
            <a:ext cx="1762125" cy="11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06225" y="1412000"/>
            <a:ext cx="812550" cy="8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High-Level System Architecture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2090983" y="1452974"/>
            <a:ext cx="1197300" cy="5337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CNN Encoder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5365503" y="2294675"/>
            <a:ext cx="1197300" cy="5337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 Decoder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1"/>
          <p:cNvSpPr/>
          <p:nvPr/>
        </p:nvSpPr>
        <p:spPr>
          <a:xfrm>
            <a:off x="7569001" y="2170054"/>
            <a:ext cx="1388100" cy="803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900"/>
              <a:t>Text Output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………………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………………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7203034" y="4366481"/>
            <a:ext cx="9009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1"/>
          <p:cNvSpPr/>
          <p:nvPr/>
        </p:nvSpPr>
        <p:spPr>
          <a:xfrm>
            <a:off x="590425" y="1401075"/>
            <a:ext cx="755400" cy="637500"/>
          </a:xfrm>
          <a:prstGeom prst="snip1Rect">
            <a:avLst>
              <a:gd fmla="val 16667" name="adj"/>
            </a:avLst>
          </a:prstGeom>
          <a:solidFill>
            <a:srgbClr val="C7C7D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Image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2090983" y="3267249"/>
            <a:ext cx="1197300" cy="533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900"/>
              <a:t>Text Processing and Tokenization</a:t>
            </a:r>
            <a:endParaRPr b="1" i="0" sz="900" u="none" cap="none" strike="noStrike">
              <a:solidFill>
                <a:srgbClr val="000000"/>
              </a:solidFill>
            </a:endParaRPr>
          </a:p>
        </p:txBody>
      </p:sp>
      <p:sp>
        <p:nvSpPr>
          <p:cNvPr id="156" name="Google Shape;156;p21"/>
          <p:cNvSpPr/>
          <p:nvPr/>
        </p:nvSpPr>
        <p:spPr>
          <a:xfrm>
            <a:off x="481975" y="3199751"/>
            <a:ext cx="972300" cy="66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900"/>
              <a:t>Text Input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………….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………….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21"/>
          <p:cNvCxnSpPr>
            <a:stCxn id="151" idx="3"/>
            <a:endCxn id="152" idx="1"/>
          </p:cNvCxnSpPr>
          <p:nvPr/>
        </p:nvCxnSpPr>
        <p:spPr>
          <a:xfrm>
            <a:off x="6562803" y="2561525"/>
            <a:ext cx="1006200" cy="102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58" name="Google Shape;158;p21"/>
          <p:cNvCxnSpPr>
            <a:stCxn id="154" idx="0"/>
            <a:endCxn id="150" idx="1"/>
          </p:cNvCxnSpPr>
          <p:nvPr/>
        </p:nvCxnSpPr>
        <p:spPr>
          <a:xfrm>
            <a:off x="1345825" y="1719825"/>
            <a:ext cx="745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" name="Google Shape;159;p21"/>
          <p:cNvCxnSpPr>
            <a:stCxn id="156" idx="3"/>
            <a:endCxn id="155" idx="1"/>
          </p:cNvCxnSpPr>
          <p:nvPr/>
        </p:nvCxnSpPr>
        <p:spPr>
          <a:xfrm>
            <a:off x="1454275" y="3534101"/>
            <a:ext cx="63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" name="Google Shape;160;p21"/>
          <p:cNvCxnSpPr>
            <a:stCxn id="150" idx="3"/>
            <a:endCxn id="161" idx="1"/>
          </p:cNvCxnSpPr>
          <p:nvPr/>
        </p:nvCxnSpPr>
        <p:spPr>
          <a:xfrm>
            <a:off x="3288283" y="1719824"/>
            <a:ext cx="1338300" cy="7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21"/>
          <p:cNvCxnSpPr>
            <a:stCxn id="155" idx="3"/>
            <a:endCxn id="161" idx="3"/>
          </p:cNvCxnSpPr>
          <p:nvPr/>
        </p:nvCxnSpPr>
        <p:spPr>
          <a:xfrm flipH="1" rot="10800000">
            <a:off x="3288283" y="2675499"/>
            <a:ext cx="1338300" cy="85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" name="Google Shape;161;p21"/>
          <p:cNvSpPr/>
          <p:nvPr/>
        </p:nvSpPr>
        <p:spPr>
          <a:xfrm>
            <a:off x="4572000" y="2424900"/>
            <a:ext cx="372900" cy="293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1"/>
          <p:cNvSpPr/>
          <p:nvPr/>
        </p:nvSpPr>
        <p:spPr>
          <a:xfrm>
            <a:off x="4656022" y="2444833"/>
            <a:ext cx="201300" cy="233400"/>
          </a:xfrm>
          <a:prstGeom prst="mathPlus">
            <a:avLst>
              <a:gd fmla="val 23520" name="adj1"/>
            </a:avLst>
          </a:prstGeom>
          <a:solidFill>
            <a:srgbClr val="FFFFFF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4" name="Google Shape;164;p21"/>
          <p:cNvCxnSpPr>
            <a:stCxn id="161" idx="6"/>
            <a:endCxn id="151" idx="1"/>
          </p:cNvCxnSpPr>
          <p:nvPr/>
        </p:nvCxnSpPr>
        <p:spPr>
          <a:xfrm flipH="1" rot="10800000">
            <a:off x="4944900" y="2561550"/>
            <a:ext cx="420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" name="Google Shape;165;p21"/>
          <p:cNvSpPr txBox="1"/>
          <p:nvPr/>
        </p:nvSpPr>
        <p:spPr>
          <a:xfrm>
            <a:off x="3712025" y="1769850"/>
            <a:ext cx="1388100" cy="1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Image Features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1"/>
          <p:cNvSpPr txBox="1"/>
          <p:nvPr/>
        </p:nvSpPr>
        <p:spPr>
          <a:xfrm>
            <a:off x="3780700" y="3070800"/>
            <a:ext cx="1388100" cy="1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Tokenized Text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